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4"/>
    <p:sldId id="257" r:id="rId5"/>
    <p:sldId id="258" r:id="rId6"/>
  </p:sldIdLst>
  <p:sldSz cx="9144000" cy="5143500" type="screen16x9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4"/>
          <a:sy d="100" n="104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slideMaster" Target="slideMasters/slideMaster2.xml"/>
  <Relationship Id="rId3" Type="http://schemas.openxmlformats.org/officeDocument/2006/relationships/theme" Target="theme/theme1.xml"/>
  <Relationship Id="rId4" Type="http://schemas.openxmlformats.org/officeDocument/2006/relationships/slide" Target="slides/slide1.xml"/>
  <Relationship Id="rId5" Type="http://schemas.openxmlformats.org/officeDocument/2006/relationships/slide" Target="slides/slide2.xml"/>
  <Relationship Id="rId6" Type="http://schemas.openxmlformats.org/officeDocument/2006/relationships/slide" Target="slides/slide3.xml"/>
  <Relationship Id="rId7" Type="http://schemas.openxmlformats.org/officeDocument/2006/relationships/presProps" Target="presProps.xml"/>
  <Relationship Id="rId8" Type="http://schemas.openxmlformats.org/officeDocument/2006/relationships/viewProps" Target="viewProps.xml"/>
  <Relationship Id="rId9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eaa60805db93edc51b066e35da1437e36.png"/>
  <Relationship Id="rId3" Type="http://schemas.openxmlformats.org/officeDocument/2006/relationships/image" Target="../media/437dff0e43f67323664b21e182b7aeb57.png"/>
  <Relationship Id="rId4" Type="http://schemas.openxmlformats.org/officeDocument/2006/relationships/image" Target="../media/37a35ce49dd8e2f157c6353f4995cd0e8.png"/>
  <Relationship Id="rId5" Type="http://schemas.openxmlformats.org/officeDocument/2006/relationships/theme" Target="../theme/theme1.xml"/>
</Relationships>

</file>

<file path=ppt/slideMasters/_rels/slideMaster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57bf44d7521c4b2d7ddc06be40f30c931.png"/>
  <Relationship Id="rId3" Type="http://schemas.openxmlformats.org/officeDocument/2006/relationships/image" Target="../media/961b15dc86ad55f286a0a26c4b3b39df2.png"/>
  <Relationship Id="rId4" Type="http://schemas.openxmlformats.org/officeDocument/2006/relationships/image" Target="../media/8b70d4c90e128b5769dfaeb0765a5ece3.png"/>
  <Relationship Id="rId5" Type="http://schemas.openxmlformats.org/officeDocument/2006/relationships/image" Target="../media/45398b47e9e1fc7a05562d6396727e3e4.png"/>
  <Relationship Id="rId6" Type="http://schemas.openxmlformats.org/officeDocument/2006/relationships/image" Target="../media/af07077f643b5efd30975a67b593663c5.png"/>
  <Relationship Id="rId7" Type="http://schemas.openxmlformats.org/officeDocument/2006/relationships/theme" Target="../theme/theme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 5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5" y="276225"/>
            <a:ext cx="1524000" cy="561975"/>
          </a:xfrm>
          <a:prstGeom prst="rect">
            <a:avLst/>
          </a:prstGeom>
        </p:spPr>
      </p:pic>
      <p:pic>
        <p:nvPicPr>
          <p:cNvPr id="2" name="Рисунок 8" descr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4448175"/>
            <a:ext cx="1343025" cy="561975"/>
          </a:xfrm>
          <a:prstGeom prst="rect">
            <a:avLst/>
          </a:prstGeom>
        </p:spPr>
      </p:pic>
      <p:pic>
        <p:nvPicPr>
          <p:cNvPr id="3" name="Picture 2" descr="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275" y="-180975"/>
            <a:ext cx="990600" cy="101917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365837852" r:id="rId1"/>
  </p:sldLayoutIdLst>
  <p:txStyles>
    <p:titleStyle>
      <a:extLst/>
    </p:titleStyle>
    <p:bodyStyle>
      <a:extLst/>
    </p:bodyStyle>
    <p:otherStyle>
      <a:defPPr algn="l">
        <a:defRPr kern="1200"/>
      </a:def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icture 5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428625"/>
            <a:ext cx="1524000" cy="561975"/>
          </a:xfrm>
          <a:prstGeom prst="rect">
            <a:avLst/>
          </a:prstGeom>
        </p:spPr>
      </p:pic>
      <p:pic>
        <p:nvPicPr>
          <p:cNvPr id="2" name="Picture 10" descr="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75" y="771525"/>
            <a:ext cx="4495800" cy="4638675"/>
          </a:xfrm>
          <a:prstGeom prst="rect">
            <a:avLst/>
          </a:prstGeom>
        </p:spPr>
      </p:pic>
      <p:pic>
        <p:nvPicPr>
          <p:cNvPr id="3" name="Picture 11" descr="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3550" y="-114300"/>
            <a:ext cx="1038225" cy="1028700"/>
          </a:xfrm>
          <a:prstGeom prst="rect">
            <a:avLst/>
          </a:prstGeom>
        </p:spPr>
      </p:pic>
      <p:pic>
        <p:nvPicPr>
          <p:cNvPr id="4" name="Рисунок 8" descr="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9450" y="4000500"/>
            <a:ext cx="1733550" cy="723900"/>
          </a:xfrm>
          <a:prstGeom prst="rect">
            <a:avLst/>
          </a:prstGeom>
        </p:spPr>
      </p:pic>
      <p:pic>
        <p:nvPicPr>
          <p:cNvPr id="5" name="Picture 2" descr="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" y="3438525"/>
            <a:ext cx="1371600" cy="14097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365837853" r:id="rId1"/>
  </p:sldLayoutIdLst>
  <p:txStyles>
    <p:titleStyle>
      <a:extLst/>
    </p:titleStyle>
    <p:bodyStyle>
      <a:extLst/>
    </p:bodyStyle>
    <p:otherStyle>
      <a:defPPr algn="l">
        <a:defRPr kern="1200"/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8ba9da8bdf6620f9bcf17c42803c1e9.jpg"/>
  <Relationship Id="rId3" Type="http://schemas.openxmlformats.org/officeDocument/2006/relationships/image" Target="../media/f0f336c0850224428779014b7fe35cec10.jpg"/>
  <Relationship Id="rId4" Type="http://schemas.openxmlformats.org/officeDocument/2006/relationships/image" Target="../media/aa3bd20665655858d2f04e9601cbd75411.jpg"/>
  <Relationship Id="rId5" Type="http://schemas.openxmlformats.org/officeDocument/2006/relationships/hyperlink" Target="https://api.skl-co.ru/files/0e/8e/OPTBR00i84_photo_3d_01.jpg" TargetMode="External"/>
  <Relationship Id="rId6" Type="http://schemas.openxmlformats.org/officeDocument/2006/relationships/hyperlink" Target="https://api.skl-co.ru/files/e9/39/OPTBR00i84_photo_interior_01.jpg" TargetMode="External"/>
  <Relationship Id="rId7" Type="http://schemas.openxmlformats.org/officeDocument/2006/relationships/hyperlink" Target="https://api.skl-co.ru/files/87/10/OPTBR00i84_photo_interior_02.jpg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476250" y="2000250"/>
          <a:ext cx="8572500" cy="2952750"/>
          <a:chOff x="476250" y="2000250"/>
          <a:chExt cx="8572500" cy="2952750"/>
        </a:xfrm>
      </p:grpSpPr>
      <p:sp>
        <p:nvSpPr>
          <p:cNvPr id="1" name=""/>
          <p:cNvSpPr txBox="1"/>
          <p:nvPr/>
        </p:nvSpPr>
        <p:spPr>
          <a:xfrm>
            <a:off x="476250" y="2000250"/>
            <a:ext cx="80962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2800" spc="1" u="none">
                <a:solidFill>
                  <a:srgbClr val="000000">
                    <a:alpha val="100.00%"/>
                  </a:srgbClr>
                </a:solidFill>
                <a:latin typeface="Myriad Pro"/>
              </a:rPr>
              <a:t><![CDATA[Бутылочный сифон для умывальника, бронза, Optima Home, IDDIS, OPTBR00i84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476250" y="266700"/>
          <a:ext cx="9906000" cy="5381625"/>
          <a:chOff x="476250" y="266700"/>
          <a:chExt cx="9906000" cy="5381625"/>
        </a:xfrm>
      </p:grpSpPr>
      <p:sp>
        <p:nvSpPr>
          <p:cNvPr id="1" name=""/>
          <p:cNvSpPr txBox="1"/>
          <p:nvPr/>
        </p:nvSpPr>
        <p:spPr>
          <a:xfrm>
            <a:off x="476250" y="266700"/>
            <a:ext cx="6667500" cy="47625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1300" spc="1" u="none">
                <a:solidFill>
                  <a:srgbClr val="000000">
                    <a:alpha val="100.00%"/>
                  </a:srgbClr>
                </a:solidFill>
                <a:latin typeface="Myriad Pro"/>
              </a:rPr>
              <a:t><![CDATA[Бутылочный сифон для умывальника, бронза, Optima Home, IDDIS, OPTBR00i84]]></a:t>
            </a:r>
          </a:p>
        </p:txBody>
      </p:sp>
      <p:pic>
        <p:nvPicPr>
          <p:cNvPr id="2" name="" descr="">
            <a:hlinkClick r:id="rId5" tooltip="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1219200"/>
            <a:ext cx="2000250" cy="2000250"/>
          </a:xfrm>
          <a:prstGeom prst="rect">
            <a:avLst/>
          </a:prstGeom>
        </p:spPr>
      </p:pic>
      <p:pic>
        <p:nvPicPr>
          <p:cNvPr id="3" name="" descr="">
            <a:hlinkClick r:id="rId6" tooltip="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67000" y="2571750"/>
            <a:ext cx="666750" cy="666750"/>
          </a:xfrm>
          <a:prstGeom prst="rect">
            <a:avLst/>
          </a:prstGeom>
        </p:spPr>
      </p:pic>
      <p:pic>
        <p:nvPicPr>
          <p:cNvPr id="4" name="" descr="">
            <a:hlinkClick r:id="rId7" tooltip="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1375" y="2571750"/>
            <a:ext cx="666750" cy="666750"/>
          </a:xfrm>
          <a:prstGeom prst="rect">
            <a:avLst/>
          </a:prstGeom>
        </p:spPr>
      </p:pic>
      <p:sp>
        <p:nvSpPr>
          <p:cNvPr id="5" name=""/>
          <p:cNvSpPr txBox="1"/>
          <p:nvPr/>
        </p:nvSpPr>
        <p:spPr>
          <a:xfrm>
            <a:off x="2571750" y="1143000"/>
            <a:ext cx="2381250" cy="381000"/>
          </a:xfrm>
          <a:prstGeom prst="rect">
            <a:avLst/>
          </a:prstGeom>
          <a:noFill/>
        </p:spPr>
        <p:txBody>
          <a:bodyPr rtlCol="0" horzOverflow="clip" vertOverflow="clip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2100" spc="50" u="none">
                <a:solidFill>
                  <a:srgbClr val="c5c5c5">
                    <a:alpha val="100.00%"/>
                  </a:srgbClr>
                </a:solidFill>
                <a:latin typeface="Myriad Pro"/>
              </a:rPr>
              <a:t><![CDATA[Optima Home]]></a:t>
            </a:r>
          </a:p>
        </p:txBody>
      </p:sp>
      <p:sp>
        <p:nvSpPr>
          <p:cNvPr id="6" name=""/>
          <p:cNvSpPr txBox="1"/>
          <p:nvPr/>
        </p:nvSpPr>
        <p:spPr>
          <a:xfrm>
            <a:off x="2571750" y="1524000"/>
            <a:ext cx="228600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1300" spc="50" u="none">
                <a:solidFill>
                  <a:srgbClr val="000000">
                    <a:alpha val="100.00%"/>
                  </a:srgbClr>
                </a:solidFill>
                <a:latin typeface="Myriad Pro"/>
              </a:rPr>
              <a:t><![CDATA[OPTBR00i84]]></a:t>
            </a:r>
          </a:p>
        </p:txBody>
      </p:sp>
      <p:sp>
        <p:nvSpPr>
          <p:cNvPr id="7" name=""/>
          <p:cNvSpPr txBox="1"/>
          <p:nvPr/>
        </p:nvSpPr>
        <p:spPr>
          <a:xfrm>
            <a:off x="2571750" y="2000250"/>
            <a:ext cx="228600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900" spc="0" u="none">
                <a:solidFill>
                  <a:srgbClr val="888888">
                    <a:alpha val="100.00%"/>
                  </a:srgbClr>
                </a:solidFill>
                <a:latin typeface="Myriad Pro"/>
              </a:rPr>
              <a:t><![CDATA[Розничная цена: ]]></a:t>
            </a:r>
            <a:r>
              <a:rPr lang="en-US" b="1" sz="1300" spc="0" u="none">
                <a:solidFill>
                  <a:srgbClr val="000000">
                    <a:alpha val="100.00%"/>
                  </a:srgbClr>
                </a:solidFill>
                <a:latin typeface="Myriad Pro"/>
              </a:rPr>
              <a:t><![CDATA[ 3 912 ₽]]></a:t>
            </a:r>
          </a:p>
        </p:txBody>
      </p:sp>
      <p:sp>
        <p:nvSpPr>
          <p:cNvPr id="8" name=""/>
          <p:cNvSpPr txBox="1"/>
          <p:nvPr/>
        </p:nvSpPr>
        <p:spPr>
          <a:xfrm>
            <a:off x="476250" y="3524250"/>
            <a:ext cx="4286250" cy="1238250"/>
          </a:xfrm>
          <a:prstGeom prst="rect">
            <a:avLst/>
          </a:prstGeom>
          <a:noFill/>
        </p:spPr>
        <p:txBody>
          <a:bodyPr rtlCol="0" horzOverflow="clip" vertOverflow="clip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800" spc="30" u="none">
                <a:solidFill>
                  <a:srgbClr val="888888">
                    <a:alpha val="100.00%"/>
                  </a:srgbClr>
                </a:solidFill>
                <a:latin typeface="Myriad Pro Light"/>
              </a:rPr>
              <a:t><![CDATA[Сифон Optima Home – стильное решение для современной ванной. Модель в бронзовом цвете гармонично сочетается со смесителями в тон, помогая создать доступное пространство для комфортной жизни. Гидрозатвор в сифоне защитит ванную от неприятных запахов из канализационной системы. Бутылочный сифон Optima Home легко разобрать при необходимости. Что невероятно удобно для поиска утерянных ценностей и быстрого удаления засоров.
•	Монтаж сифона прост и удобен: высота вывода канализации и высота установки умывальника могут быть отрегулированы в пределах 40-100 мм.
•	Сифон IDDIS® прослужит долго благодаря надежному корпусу из прочной латуни, стойкому к коррозии, резким изменениям давления и перепадам температуры воды.
•	Бронзовое PVD-покрытие сифона нанесено методом вакуумного напыления, при котором частички краски проникают глубоко в структуру металла. Подобная технология обеспечивает высокую стойкость цвета при негативном воздействии внешних факторов.
•	Гарантия на сифоны IDDIS® – 5 лет.  
(с) Авторский текст, апрель 2022 г.]]></a:t>
            </a:r>
          </a:p>
        </p:txBody>
      </p:sp>
      <p:sp>
        <p:nvSpPr>
          <p:cNvPr id="9" name=""/>
          <p:cNvSpPr txBox="1"/>
          <p:nvPr/>
        </p:nvSpPr>
        <p:spPr>
          <a:xfrm>
            <a:off x="4981575" y="1238250"/>
            <a:ext cx="48577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900" spc="10" u="none">
                <a:solidFill>
                  <a:srgbClr val="c5c5c5">
                    <a:alpha val="100.00%"/>
                  </a:srgbClr>
                </a:solidFill>
                <a:latin typeface="Myriad Pro"/>
              </a:rPr>
              <a:t><![CDATA[О товаре]]></a:t>
            </a:r>
          </a:p>
        </p:txBody>
      </p:sp>
      <p:graphicFrame>
        <p:nvGraphicFramePr>
          <p:cNvPr id="10" name="" descr=""/>
          <p:cNvGraphicFramePr>
            <a:graphicFrameLocks noGrp="1"/>
          </p:cNvGraphicFramePr>
          <p:nvPr/>
        </p:nvGraphicFramePr>
        <p:xfrm>
          <a:off x="5048250" y="1571625"/>
          <a:ext cx="4857750" cy="3810000"/>
        </p:xfrm>
        <a:graphic>
          <a:graphicData uri="http://schemas.openxmlformats.org/drawingml/2006/table">
            <a:tbl>
              <a:tblPr firstRow="1" bandRow="1"/>
              <a:tblGrid>
                <a:gridCol w="1238250"/>
                <a:gridCol w="2428875"/>
              </a:tblGrid>
              <a:tr h="2476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1905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888888">
                              <a:alpha val="100.00%"/>
                            </a:srgbClr>
                          </a:solidFill>
                          <a:latin typeface="Myriad Pro"/>
                        </a:rPr>
                        <a:t><![CDATA[Цвет изделия:]]></a:t>
                      </a:r>
                    </a:p>
                  </a:txBody>
                  <a:tcPr marL="1905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3810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666666">
                              <a:alpha val="100.00%"/>
                            </a:srgbClr>
                          </a:solidFill>
                          <a:latin typeface="Myriad Pro"/>
                        </a:rPr>
                        <a:t><![CDATA[Бронза]]></a:t>
                      </a:r>
                    </a:p>
                  </a:txBody>
                  <a:tcPr marL="3810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476250" y="266700"/>
          <a:ext cx="9877425" cy="5191125"/>
          <a:chOff x="476250" y="266700"/>
          <a:chExt cx="9877425" cy="5191125"/>
        </a:xfrm>
      </p:grpSpPr>
      <p:sp>
        <p:nvSpPr>
          <p:cNvPr id="1" name=""/>
          <p:cNvSpPr txBox="1"/>
          <p:nvPr/>
        </p:nvSpPr>
        <p:spPr>
          <a:xfrm>
            <a:off x="476250" y="266700"/>
            <a:ext cx="6667500" cy="47625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b="1" sz="1300" spc="1" u="none">
                <a:solidFill>
                  <a:srgbClr val="000000">
                    <a:alpha val="100.00%"/>
                  </a:srgbClr>
                </a:solidFill>
                <a:latin typeface="Myriad Pro"/>
              </a:rPr>
              <a:t><![CDATA[Бутылочный сифон для умывальника, бронза, Optima Home, IDDIS, OPTBR00i84]]></a:t>
            </a:r>
          </a:p>
        </p:txBody>
      </p:sp>
      <p:sp>
        <p:nvSpPr>
          <p:cNvPr id="2" name=""/>
          <p:cNvSpPr txBox="1"/>
          <p:nvPr/>
        </p:nvSpPr>
        <p:spPr>
          <a:xfrm>
            <a:off x="476250" y="1047750"/>
            <a:ext cx="54292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900" spc="10" u="none">
                <a:solidFill>
                  <a:srgbClr val="c5c5c5">
                    <a:alpha val="100.00%"/>
                  </a:srgbClr>
                </a:solidFill>
                <a:latin typeface="Myriad Pro"/>
              </a:rPr>
              <a:t><![CDATA[Основные характеристики]]></a:t>
            </a:r>
          </a:p>
        </p:txBody>
      </p:sp>
      <p:graphicFrame>
        <p:nvGraphicFramePr>
          <p:cNvPr id="3" name="" descr=""/>
          <p:cNvGraphicFramePr>
            <a:graphicFrameLocks noGrp="1"/>
          </p:cNvGraphicFramePr>
          <p:nvPr/>
        </p:nvGraphicFramePr>
        <p:xfrm>
          <a:off x="542925" y="1381125"/>
          <a:ext cx="5429250" cy="3810000"/>
        </p:xfrm>
        <a:graphic>
          <a:graphicData uri="http://schemas.openxmlformats.org/drawingml/2006/table">
            <a:tbl>
              <a:tblPr firstRow="1" bandRow="1"/>
              <a:tblGrid>
                <a:gridCol w="1238250"/>
                <a:gridCol w="2714625"/>
              </a:tblGrid>
              <a:tr h="2476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1905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888888">
                              <a:alpha val="100.00%"/>
                            </a:srgbClr>
                          </a:solidFill>
                          <a:latin typeface="Myriad Pro"/>
                        </a:rPr>
                        <a:t><![CDATA[Цвет изделия:]]></a:t>
                      </a:r>
                    </a:p>
                  </a:txBody>
                  <a:tcPr marL="1905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3810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666666">
                              <a:alpha val="100.00%"/>
                            </a:srgbClr>
                          </a:solidFill>
                          <a:latin typeface="Myriad Pro"/>
                        </a:rPr>
                        <a:t><![CDATA[Бронза]]></a:t>
                      </a:r>
                    </a:p>
                  </a:txBody>
                  <a:tcPr marL="3810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"/>
          <p:cNvSpPr txBox="1"/>
          <p:nvPr/>
        </p:nvSpPr>
        <p:spPr>
          <a:xfrm>
            <a:off x="4953000" y="1047750"/>
            <a:ext cx="4857750" cy="238125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fontAlgn="base" marL="0" marR="0" indent="0" lvl="0">
              <a:lnSpc>
                <a:spcPct val="100%"/>
              </a:lnSpc>
            </a:pPr>
            <a:r>
              <a:rPr lang="en-US" sz="900" spc="10" u="none">
                <a:solidFill>
                  <a:srgbClr val="c5c5c5">
                    <a:alpha val="100.00%"/>
                  </a:srgbClr>
                </a:solidFill>
                <a:latin typeface="Myriad Pro"/>
              </a:rPr>
              <a:t><![CDATA[Дизайн]]></a:t>
            </a:r>
          </a:p>
        </p:txBody>
      </p:sp>
      <p:graphicFrame>
        <p:nvGraphicFramePr>
          <p:cNvPr id="5" name="" descr=""/>
          <p:cNvGraphicFramePr>
            <a:graphicFrameLocks noGrp="1"/>
          </p:cNvGraphicFramePr>
          <p:nvPr/>
        </p:nvGraphicFramePr>
        <p:xfrm>
          <a:off x="5019675" y="1381125"/>
          <a:ext cx="4857750" cy="3810000"/>
        </p:xfrm>
        <a:graphic>
          <a:graphicData uri="http://schemas.openxmlformats.org/drawingml/2006/table">
            <a:tbl>
              <a:tblPr firstRow="1" bandRow="1"/>
              <a:tblGrid>
                <a:gridCol w="1238250"/>
                <a:gridCol w="2428875"/>
              </a:tblGrid>
              <a:tr h="247650"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1905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888888">
                              <a:alpha val="100.00%"/>
                            </a:srgbClr>
                          </a:solidFill>
                          <a:latin typeface="Myriad Pro"/>
                        </a:rPr>
                        <a:t><![CDATA[Стиль:]]></a:t>
                      </a:r>
                    </a:p>
                  </a:txBody>
                  <a:tcPr marL="1905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 wrap="square" rtlCol="0">
                      <a:spAutoFit/>
                    </a:bodyPr>
                    <a:lstStyle/>
                    <a:p>
                      <a:pPr algn="l" fontAlgn="base" marL="38100" marR="0" indent="0" lvl="0">
                        <a:lnSpc>
                          <a:spcPct val="100%"/>
                        </a:lnSpc>
                      </a:pPr>
                      <a:r>
                        <a:rPr lang="en-US" sz="800" spc="0" u="none">
                          <a:solidFill>
                            <a:srgbClr val="666666">
                              <a:alpha val="100.00%"/>
                            </a:srgbClr>
                          </a:solidFill>
                          <a:latin typeface="Myriad Pro"/>
                        </a:rPr>
                        <a:t><![CDATA[Модерн]]></a:t>
                      </a:r>
                    </a:p>
                  </a:txBody>
                  <a:tcPr marL="38100" marR="0" marT="38100" marB="38100">
                    <a:lnL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0.00%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Sergey Bortsov</dc:creator>
  <cp:lastModifiedBy>Alexandr Kozhevnikov</cp:lastModifiedBy>
  <dcterms:created xsi:type="dcterms:W3CDTF">2023-02-19T15:46:19Z</dcterms:created>
  <dcterms:modified xsi:type="dcterms:W3CDTF">2023-02-19T15:46:19Z</dcterms:modified>
  <dc:title>Презентация PowerPoint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